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74" r:id="rId4"/>
    <p:sldId id="280" r:id="rId5"/>
    <p:sldId id="282" r:id="rId6"/>
    <p:sldId id="284" r:id="rId7"/>
    <p:sldId id="283" r:id="rId8"/>
    <p:sldId id="285" r:id="rId9"/>
    <p:sldId id="279" r:id="rId10"/>
    <p:sldId id="288" r:id="rId11"/>
    <p:sldId id="287" r:id="rId12"/>
    <p:sldId id="270" r:id="rId13"/>
    <p:sldId id="286" r:id="rId1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879446-8726-4212-8C36-2F3E433B60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8CA809F-EC99-4B95-B9FC-936B10944AE0}" type="datetimeFigureOut">
              <a:rPr lang="en-GB"/>
              <a:pPr>
                <a:defRPr/>
              </a:pPr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A17D09-61D6-4F98-B2BA-152B7661CB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BCF0C8E6-904D-44E0-A9E8-6414EA26D75B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177B3D43-80E7-4082-BAA2-B17D393C6B0C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B1821C-63EF-49F1-BF6D-AB16CB9DEE82}" type="slidenum">
              <a:rPr lang="en-GB" altLang="en-US" smtClean="0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2518F108-81C3-482F-AEAB-B81DE669B5A1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C7A02851-552F-4B47-AFD8-F555EAA3D95F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0886F6A6-1F10-4D80-8FFB-E4DD60A31324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08D6D-93E0-4C9F-8BE1-61B4096FDF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524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C4EA-9105-45F1-8CCB-4E45CF1A50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55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D830-4ED5-4EBE-B669-197747803F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777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8DB7F-E5B7-40CA-82CB-51D5017F97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299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424B-D204-4543-8A56-217818367C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816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8CC7-98D0-4BDE-B434-7CEE859E9D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574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69D4-B3ED-42E5-AC76-DE58F7D240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707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0FF01-E762-4C83-A247-FF85C07E85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343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B4D9-F53B-411E-AF9E-14FD1A49F7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483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A0F0-197B-4734-BE48-A7807E094C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12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2F9D-F7F2-422E-B521-6DE2E4807D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966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0C98-FA93-4ABA-9470-39C9CC5F44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15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788A-2EB0-4C9F-816C-FAC1B810EF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391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4DAB-DDCF-4538-8599-028AAE7C42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246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F3F-7EEF-4E11-8630-46C803F0DA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869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F370-7B2D-4BC4-9422-A0C12B5DDE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531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790D155-0458-40BA-BBA5-38850E97CD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8" r:id="rId11"/>
    <p:sldLayoutId id="2147484023" r:id="rId12"/>
    <p:sldLayoutId id="2147484029" r:id="rId13"/>
    <p:sldLayoutId id="2147484024" r:id="rId14"/>
    <p:sldLayoutId id="2147484025" r:id="rId15"/>
    <p:sldLayoutId id="214748402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0300" y="2405063"/>
            <a:ext cx="5827713" cy="1646237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EB3D9F"/>
                </a:solidFill>
              </a:rPr>
              <a:t>Welcome to Christ Church Primary School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n-GB" altLang="en-US" dirty="0"/>
              <a:t>New Parents’ Meeting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n-GB" altLang="en-US" sz="2000" dirty="0"/>
              <a:t>June 27</a:t>
            </a:r>
            <a:r>
              <a:rPr lang="en-GB" altLang="en-US" sz="2000" baseline="30000" dirty="0"/>
              <a:t>th</a:t>
            </a:r>
            <a:r>
              <a:rPr lang="en-GB" altLang="en-US" sz="2000" dirty="0"/>
              <a:t> 2023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33375"/>
            <a:ext cx="17287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Children running into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" y="4938712"/>
            <a:ext cx="66008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55" y="1905865"/>
            <a:ext cx="6348413" cy="4360605"/>
          </a:xfrm>
        </p:spPr>
        <p:txBody>
          <a:bodyPr/>
          <a:lstStyle/>
          <a:p>
            <a:r>
              <a:rPr lang="en-GB" dirty="0"/>
              <a:t>Spend the morning in the setting with their new teacher and friends</a:t>
            </a:r>
          </a:p>
          <a:p>
            <a:r>
              <a:rPr lang="en-GB" dirty="0"/>
              <a:t>Arrive at the office and hand in paperwork</a:t>
            </a:r>
          </a:p>
          <a:p>
            <a:r>
              <a:rPr lang="en-GB" dirty="0"/>
              <a:t>Accompany children into the classroom at 9.15</a:t>
            </a:r>
          </a:p>
          <a:p>
            <a:r>
              <a:rPr lang="en-GB" dirty="0"/>
              <a:t>Stay for school lunch </a:t>
            </a: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Collect from the office at 11.55am (Full time </a:t>
            </a:r>
            <a:br>
              <a:rPr lang="en-GB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Christ Church nursery will be accompanied </a:t>
            </a:r>
            <a:br>
              <a:rPr lang="en-GB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back to their classroom.  </a:t>
            </a:r>
            <a:br>
              <a:rPr lang="en-GB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Afternoon nursery to attend at 12.15 as usual.</a:t>
            </a: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Please order you child’s lunch with Miss </a:t>
            </a:r>
            <a:br>
              <a:rPr lang="en-GB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Douglas before you leave and let us know of </a:t>
            </a:r>
            <a:br>
              <a:rPr lang="en-GB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any allergies.  This will cost £2.85 and you </a:t>
            </a:r>
            <a:br>
              <a:rPr lang="en-GB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can choose between fish fingers and chips </a:t>
            </a:r>
            <a:br>
              <a:rPr lang="en-GB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or Quorn nuggets and chips.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576" y="1340768"/>
            <a:ext cx="6569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School session and Lunch – </a:t>
            </a:r>
            <a:r>
              <a:rPr lang="en-GB" sz="2400">
                <a:latin typeface="Trebuchet MS" panose="020B0603020202020204" pitchFamily="34" charset="0"/>
              </a:rPr>
              <a:t>Wednesday 5</a:t>
            </a:r>
            <a:r>
              <a:rPr lang="en-GB" sz="2400" baseline="30000">
                <a:latin typeface="Trebuchet MS" panose="020B0603020202020204" pitchFamily="34" charset="0"/>
              </a:rPr>
              <a:t>th</a:t>
            </a:r>
            <a:r>
              <a:rPr lang="en-GB" sz="2400">
                <a:latin typeface="Trebuchet MS" panose="020B0603020202020204" pitchFamily="34" charset="0"/>
              </a:rPr>
              <a:t> </a:t>
            </a:r>
            <a:r>
              <a:rPr lang="en-GB" sz="2400" dirty="0">
                <a:latin typeface="Trebuchet MS" panose="020B0603020202020204" pitchFamily="34" charset="0"/>
              </a:rPr>
              <a:t>July</a:t>
            </a:r>
          </a:p>
        </p:txBody>
      </p:sp>
      <p:pic>
        <p:nvPicPr>
          <p:cNvPr id="1026" name="Picture 2" descr="Child Mental Health Coping Strategies for Remote Schooli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860">
            <a:off x="5956144" y="4222936"/>
            <a:ext cx="2916054" cy="193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9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6348413" cy="4360605"/>
          </a:xfrm>
        </p:spPr>
        <p:txBody>
          <a:bodyPr/>
          <a:lstStyle/>
          <a:p>
            <a:r>
              <a:rPr lang="en-GB" dirty="0"/>
              <a:t>Visits to nurseries have been arranged over the next few weeks</a:t>
            </a:r>
          </a:p>
          <a:p>
            <a:r>
              <a:rPr lang="en-GB" dirty="0"/>
              <a:t>We will observe your child in their current setting and talk to staff in order to gather as much information about them as we can</a:t>
            </a:r>
          </a:p>
          <a:p>
            <a:r>
              <a:rPr lang="en-GB" dirty="0"/>
              <a:t>Home visits have been arranged for those </a:t>
            </a:r>
            <a:br>
              <a:rPr lang="en-GB" dirty="0"/>
            </a:br>
            <a:r>
              <a:rPr lang="en-GB" dirty="0"/>
              <a:t>children not currently attending a nursery</a:t>
            </a:r>
          </a:p>
          <a:p>
            <a:r>
              <a:rPr lang="en-GB" dirty="0"/>
              <a:t>Aim is to make the transition from </a:t>
            </a:r>
            <a:br>
              <a:rPr lang="en-GB" dirty="0"/>
            </a:br>
            <a:r>
              <a:rPr lang="en-GB" dirty="0"/>
              <a:t>home or nursery as smooth as it can be </a:t>
            </a:r>
            <a:br>
              <a:rPr lang="en-GB" dirty="0"/>
            </a:br>
            <a:r>
              <a:rPr lang="en-GB" dirty="0"/>
              <a:t>so our pupils are happy and settled into</a:t>
            </a:r>
            <a:br>
              <a:rPr lang="en-GB" dirty="0"/>
            </a:br>
            <a:r>
              <a:rPr lang="en-GB" dirty="0"/>
              <a:t>their new school environment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88071" y="1313302"/>
            <a:ext cx="2052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Nursery Visits</a:t>
            </a:r>
          </a:p>
        </p:txBody>
      </p:sp>
      <p:pic>
        <p:nvPicPr>
          <p:cNvPr id="2050" name="Picture 2" descr="Nursery | Aston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232">
            <a:off x="5510431" y="3960131"/>
            <a:ext cx="289516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2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6870700" cy="828675"/>
          </a:xfrm>
        </p:spPr>
        <p:txBody>
          <a:bodyPr/>
          <a:lstStyle/>
          <a:p>
            <a:pPr eaLnBrk="1" hangingPunct="1"/>
            <a:r>
              <a:rPr lang="en-GB" altLang="en-US" dirty="0"/>
              <a:t>September 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-180528" y="1736726"/>
            <a:ext cx="6965950" cy="5327650"/>
          </a:xfrm>
        </p:spPr>
        <p:txBody>
          <a:bodyPr/>
          <a:lstStyle/>
          <a:p>
            <a:pPr marL="914400" lvl="2" indent="0" eaLnBrk="1" hangingPunct="1">
              <a:buNone/>
            </a:pPr>
            <a:r>
              <a:rPr lang="en-GB" altLang="en-US" sz="2400" b="1" dirty="0"/>
              <a:t>Your child will start school full time on Wednesday September 6</a:t>
            </a:r>
            <a:r>
              <a:rPr lang="en-GB" altLang="en-US" sz="2400" b="1" baseline="30000" dirty="0"/>
              <a:t>th</a:t>
            </a:r>
            <a:r>
              <a:rPr lang="en-GB" altLang="en-US" sz="2400" b="1" dirty="0"/>
              <a:t> 2023.</a:t>
            </a:r>
            <a:endParaRPr lang="en-GB" altLang="en-US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dirty="0"/>
          </a:p>
        </p:txBody>
      </p:sp>
      <p:pic>
        <p:nvPicPr>
          <p:cNvPr id="2662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3375"/>
            <a:ext cx="15700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ndependence skills for starting school - CBeebies - B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45" y="3573016"/>
            <a:ext cx="4786286" cy="2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Visit the classrooms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12" y="1844824"/>
            <a:ext cx="6348413" cy="3881437"/>
          </a:xfrm>
        </p:spPr>
        <p:txBody>
          <a:bodyPr/>
          <a:lstStyle/>
          <a:p>
            <a:r>
              <a:rPr lang="en-GB" sz="2400" dirty="0"/>
              <a:t>Thank you for your time</a:t>
            </a:r>
          </a:p>
          <a:p>
            <a:r>
              <a:rPr lang="en-GB" sz="2400" dirty="0"/>
              <a:t>These slides are available on the website</a:t>
            </a:r>
          </a:p>
          <a:p>
            <a:r>
              <a:rPr lang="en-GB" sz="2400" dirty="0"/>
              <a:t>Please collect your child and come and  visit the classrooms and meet our teaching staff/</a:t>
            </a:r>
            <a:r>
              <a:rPr lang="en-GB" sz="2400" dirty="0" err="1"/>
              <a:t>SENDco</a:t>
            </a:r>
            <a:r>
              <a:rPr lang="en-GB" sz="2400" dirty="0"/>
              <a:t>. </a:t>
            </a:r>
          </a:p>
          <a:p>
            <a:r>
              <a:rPr lang="en-GB" sz="2400" dirty="0"/>
              <a:t>Opportunity to ask any </a:t>
            </a:r>
            <a:br>
              <a:rPr lang="en-GB" sz="2400" dirty="0"/>
            </a:br>
            <a:r>
              <a:rPr lang="en-GB" sz="2400" dirty="0"/>
              <a:t>questions you may have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9918">
            <a:off x="4894143" y="3971668"/>
            <a:ext cx="2799235" cy="20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3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5575" cy="828675"/>
          </a:xfrm>
        </p:spPr>
        <p:txBody>
          <a:bodyPr/>
          <a:lstStyle/>
          <a:p>
            <a:pPr eaLnBrk="1" hangingPunct="1"/>
            <a:r>
              <a:rPr lang="en-GB" altLang="en-US" dirty="0"/>
              <a:t>Foundation Stage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-252536" y="1451769"/>
            <a:ext cx="7696200" cy="503238"/>
          </a:xfrm>
        </p:spPr>
        <p:txBody>
          <a:bodyPr rtlCol="0">
            <a:normAutofit fontScale="92500" lnSpcReduction="10000"/>
          </a:bodyPr>
          <a:lstStyle/>
          <a:p>
            <a:pPr marL="182880" indent="-1828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Foundation Stage? </a:t>
            </a:r>
            <a:endParaRPr lang="en-GB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4213" y="2010569"/>
            <a:ext cx="72009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dirty="0">
                <a:latin typeface="+mn-lt"/>
                <a:cs typeface="Arial" charset="0"/>
              </a:rPr>
              <a:t>The Foundation Stage is the stage of education for children from birth up to the end of the Reception year.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87165" y="3185484"/>
            <a:ext cx="914558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latin typeface="+mn-lt"/>
                <a:cs typeface="Arial" charset="0"/>
              </a:rPr>
              <a:t>The Foundation Stage Curriculum is based on </a:t>
            </a:r>
            <a:br>
              <a:rPr lang="en-US" altLang="en-US" sz="2400" dirty="0">
                <a:latin typeface="+mn-lt"/>
                <a:cs typeface="Arial" charset="0"/>
              </a:rPr>
            </a:br>
            <a:r>
              <a:rPr lang="en-US" altLang="en-US" sz="2400" dirty="0">
                <a:latin typeface="+mn-lt"/>
                <a:cs typeface="Arial" charset="0"/>
              </a:rPr>
              <a:t>the recognition that children learn best through </a:t>
            </a:r>
            <a:br>
              <a:rPr lang="en-US" altLang="en-US" sz="2400" dirty="0">
                <a:latin typeface="+mn-lt"/>
                <a:cs typeface="Arial" charset="0"/>
              </a:rPr>
            </a:br>
            <a:r>
              <a:rPr lang="en-US" altLang="en-US" sz="2400" b="1" dirty="0">
                <a:latin typeface="+mn-lt"/>
                <a:cs typeface="Arial" charset="0"/>
              </a:rPr>
              <a:t>play and active learning</a:t>
            </a:r>
            <a:r>
              <a:rPr lang="en-US" altLang="en-US" sz="2400" dirty="0">
                <a:latin typeface="+mn-lt"/>
                <a:cs typeface="Arial" charset="0"/>
              </a:rPr>
              <a:t>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latin typeface="+mn-lt"/>
                <a:cs typeface="Arial" charset="0"/>
              </a:rPr>
              <a:t>The reception year is the final</a:t>
            </a:r>
            <a:br>
              <a:rPr lang="en-US" altLang="en-US" sz="2400" dirty="0">
                <a:latin typeface="+mn-lt"/>
                <a:cs typeface="Arial" charset="0"/>
              </a:rPr>
            </a:br>
            <a:r>
              <a:rPr lang="en-US" altLang="en-US" sz="2400" dirty="0">
                <a:latin typeface="+mn-lt"/>
                <a:cs typeface="Arial" charset="0"/>
              </a:rPr>
              <a:t>year of the Foundation Stage </a:t>
            </a:r>
          </a:p>
        </p:txBody>
      </p:sp>
      <p:pic>
        <p:nvPicPr>
          <p:cNvPr id="1024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6575"/>
            <a:ext cx="1352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09142"/>
            <a:ext cx="3209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77863" y="1760538"/>
            <a:ext cx="7696200" cy="3509962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endParaRPr lang="en-US" altLang="en-US" sz="2800" b="1" u="sng" dirty="0">
              <a:solidFill>
                <a:schemeClr val="tx2"/>
              </a:solidFill>
              <a:latin typeface="+mj-lt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69081" y="1494631"/>
            <a:ext cx="820737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GB" altLang="en-US" sz="2800" dirty="0">
                <a:latin typeface="+mn-lt"/>
              </a:rPr>
              <a:t>  </a:t>
            </a:r>
            <a:r>
              <a:rPr lang="en-GB" altLang="en-US" sz="2800" dirty="0"/>
              <a:t>Communication and Language</a:t>
            </a:r>
            <a:endParaRPr lang="en-GB" altLang="en-US" sz="1400" dirty="0"/>
          </a:p>
          <a:p>
            <a:pPr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GB" altLang="en-US" sz="2800" dirty="0">
                <a:latin typeface="+mn-lt"/>
              </a:rPr>
              <a:t>  Personal, Social and Emotional Development</a:t>
            </a:r>
            <a:endParaRPr lang="en-GB" altLang="en-US" sz="1400" dirty="0">
              <a:latin typeface="+mn-lt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GB" altLang="en-US" sz="2800" dirty="0">
                <a:latin typeface="+mn-lt"/>
              </a:rPr>
              <a:t>  Physical Development</a:t>
            </a:r>
            <a:endParaRPr lang="en-GB" altLang="en-US" sz="1400" dirty="0">
              <a:latin typeface="+mn-lt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GB" altLang="en-US" sz="2800" dirty="0">
                <a:latin typeface="+mn-lt"/>
              </a:rPr>
              <a:t>  Literacy</a:t>
            </a:r>
            <a:endParaRPr lang="en-GB" altLang="en-US" sz="1400" dirty="0">
              <a:latin typeface="+mn-lt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GB" altLang="en-US" sz="2800" dirty="0">
                <a:latin typeface="+mn-lt"/>
              </a:rPr>
              <a:t>  Mathematics</a:t>
            </a:r>
            <a:endParaRPr lang="en-GB" altLang="en-US" sz="1400" dirty="0">
              <a:latin typeface="+mn-lt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GB" altLang="en-US" sz="2800" dirty="0">
                <a:latin typeface="+mn-lt"/>
              </a:rPr>
              <a:t>  Understanding the World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GB" altLang="en-US" sz="2800" dirty="0">
                <a:latin typeface="+mn-lt"/>
              </a:rPr>
              <a:t>  Expressive Arts and Design</a:t>
            </a:r>
          </a:p>
        </p:txBody>
      </p:sp>
      <p:pic>
        <p:nvPicPr>
          <p:cNvPr id="14340" name="Picture 14" descr="http://cbtrust.org.uk/images/child_lea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185">
            <a:off x="5898356" y="4726037"/>
            <a:ext cx="224313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36613"/>
            <a:ext cx="1354138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5575" cy="828675"/>
          </a:xfrm>
        </p:spPr>
        <p:txBody>
          <a:bodyPr/>
          <a:lstStyle/>
          <a:p>
            <a:pPr eaLnBrk="1" hangingPunct="1"/>
            <a:r>
              <a:rPr lang="en-GB" altLang="en-US" dirty="0"/>
              <a:t>The Curriculum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Our Reception Classrooms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544" y="1145457"/>
            <a:ext cx="7571184" cy="5089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children are organised into two classes with 23 </a:t>
            </a:r>
            <a:b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children in each. 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have toilets within the classroom space and children </a:t>
            </a:r>
            <a:b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able to use them as required.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children have a locker to keep their coats and other belongings.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outside space is used daily (weather permitting) and supports the learning that is taking place indoors.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b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8716"/>
            <a:ext cx="13557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9918">
            <a:off x="913237" y="4722806"/>
            <a:ext cx="2381804" cy="1779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7583">
            <a:off x="3428005" y="4735466"/>
            <a:ext cx="2347905" cy="1753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8780">
            <a:off x="5910990" y="4648107"/>
            <a:ext cx="1901482" cy="2027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Arriving at school and </a:t>
            </a:r>
            <a:br>
              <a:rPr lang="en-GB" dirty="0"/>
            </a:br>
            <a:r>
              <a:rPr lang="en-GB" dirty="0"/>
              <a:t>Home- time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6348413" cy="3881437"/>
          </a:xfrm>
        </p:spPr>
        <p:txBody>
          <a:bodyPr/>
          <a:lstStyle/>
          <a:p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Reception children enter and leave our school site through the side gate on Dale Street.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Arrival times are staggered with other year groups to ease congestion. 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Arrival time for reception children is 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8.45 am.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Collection time for reception children 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3.10pm.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inform us if a different person 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be collecting your child. </a:t>
            </a: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472">
            <a:off x="5419135" y="3759822"/>
            <a:ext cx="2692527" cy="26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2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Snacks &amp; Lunch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4704"/>
            <a:ext cx="6914728" cy="504056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During the morning session, your child will be provided with a fruit or vegetable snack and a drink of milk or water.</a:t>
            </a:r>
          </a:p>
          <a:p>
            <a:r>
              <a:rPr lang="en-GB" dirty="0"/>
              <a:t>In reception and KS1, all lunches are provided for free.  You will receive a menu so that you can discuss the choices available with your child.  </a:t>
            </a:r>
          </a:p>
          <a:p>
            <a:r>
              <a:rPr lang="en-GB" dirty="0"/>
              <a:t>Your child will make a choice each day and tell their teacher at register time.</a:t>
            </a:r>
          </a:p>
          <a:p>
            <a:r>
              <a:rPr lang="en-GB" dirty="0"/>
              <a:t>They can choose from different options and vegetarian choices are available daily.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324">
            <a:off x="5509588" y="4477522"/>
            <a:ext cx="2448356" cy="1828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3219">
            <a:off x="882991" y="4509985"/>
            <a:ext cx="2532262" cy="1891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1124">
            <a:off x="3226418" y="4505581"/>
            <a:ext cx="2479821" cy="19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52" y="388664"/>
            <a:ext cx="6348413" cy="1320800"/>
          </a:xfrm>
        </p:spPr>
        <p:txBody>
          <a:bodyPr/>
          <a:lstStyle/>
          <a:p>
            <a:r>
              <a:rPr lang="en-GB" dirty="0"/>
              <a:t>Uniform</a:t>
            </a:r>
          </a:p>
        </p:txBody>
      </p:sp>
      <p:pic>
        <p:nvPicPr>
          <p:cNvPr id="1028" name="Picture 4" descr="Pupils Schoolw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07" y="5825116"/>
            <a:ext cx="1803388" cy="7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rist Church Cardig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"/>
          <a:stretch/>
        </p:blipFill>
        <p:spPr bwMode="auto">
          <a:xfrm rot="451758">
            <a:off x="5848592" y="573626"/>
            <a:ext cx="12786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11.bigcommerce.com/s-ar8r2bvw06/images/stencil/1200x1200/products/151/1291/CC_V_Neck__25399.1621869905.jpg?c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043">
            <a:off x="4609899" y="155236"/>
            <a:ext cx="1059377" cy="15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hrist Church White Unisex Polo Shi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385">
            <a:off x="4586704" y="1769733"/>
            <a:ext cx="1540394" cy="17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irls Junior Box Pleat Ski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/>
          <a:stretch/>
        </p:blipFill>
        <p:spPr bwMode="auto">
          <a:xfrm rot="20975040">
            <a:off x="6414721" y="2102638"/>
            <a:ext cx="1181274" cy="14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cdn11.bigcommerce.com/s-ar8r2bvw06/images/stencil/1200x1200/products/337/1212/GP3033-GREY-FRONT-LORES_Flower_Pinafore__25633.1606226545.jpg?c=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005">
            <a:off x="3970056" y="3820292"/>
            <a:ext cx="1942031" cy="194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cdn11.bigcommerce.com/s-ar8r2bvw06/images/stencil/1200x1200/products/758/1227/GD3134-FRONT-RED-1000x1000__29119.1619555538.jpg?c=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6"/>
          <a:stretch/>
        </p:blipFill>
        <p:spPr bwMode="auto">
          <a:xfrm rot="21101158">
            <a:off x="6548818" y="3474106"/>
            <a:ext cx="1538635" cy="187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25224" y="1027606"/>
            <a:ext cx="4210966" cy="504056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Our uniform comprises of:</a:t>
            </a:r>
          </a:p>
          <a:p>
            <a:r>
              <a:rPr lang="en-GB" dirty="0"/>
              <a:t> A red jumper or cardigan</a:t>
            </a:r>
          </a:p>
          <a:p>
            <a:r>
              <a:rPr lang="en-GB" dirty="0"/>
              <a:t>A white shirt, blouse or polo - shirt</a:t>
            </a:r>
          </a:p>
          <a:p>
            <a:r>
              <a:rPr lang="en-GB" dirty="0"/>
              <a:t>Grey trousers, skirt or pinafore</a:t>
            </a:r>
          </a:p>
          <a:p>
            <a:r>
              <a:rPr lang="en-GB" dirty="0"/>
              <a:t>Red gingham dresses may be worn in summer</a:t>
            </a:r>
          </a:p>
          <a:p>
            <a:r>
              <a:rPr lang="en-GB" dirty="0"/>
              <a:t>Black, grey or white socks or grey tights</a:t>
            </a:r>
          </a:p>
          <a:p>
            <a:r>
              <a:rPr lang="en-GB" dirty="0"/>
              <a:t>Black shoes (no trainers) </a:t>
            </a:r>
          </a:p>
          <a:p>
            <a:r>
              <a:rPr lang="en-GB" dirty="0"/>
              <a:t>A book bag</a:t>
            </a:r>
          </a:p>
          <a:p>
            <a:r>
              <a:rPr lang="en-GB" dirty="0"/>
              <a:t>A water bottle</a:t>
            </a:r>
          </a:p>
          <a:p>
            <a:pPr marL="0" indent="0" algn="ctr">
              <a:buNone/>
            </a:pPr>
            <a:r>
              <a:rPr lang="en-GB" b="1" u="sng" dirty="0"/>
              <a:t>ALL UNIFORM SHOULD BE NAMED</a:t>
            </a:r>
          </a:p>
        </p:txBody>
      </p:sp>
      <p:pic>
        <p:nvPicPr>
          <p:cNvPr id="1026" name="Picture 2" descr="My Uniform Lt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77" y="6015816"/>
            <a:ext cx="1797786" cy="7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oys Junior PULL ON Grey Trouser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0" r="21317"/>
          <a:stretch/>
        </p:blipFill>
        <p:spPr bwMode="auto">
          <a:xfrm rot="1021252">
            <a:off x="5571883" y="3297920"/>
            <a:ext cx="910560" cy="166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cdn11.bigcommerce.com/s-ar8r2bvw06/images/stencil/1200x1200/products/301/222/premium-infant-book-bag_RED__18125.1559170670.jpg?c=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/>
          <a:stretch/>
        </p:blipFill>
        <p:spPr bwMode="auto">
          <a:xfrm>
            <a:off x="5594857" y="5177829"/>
            <a:ext cx="1577110" cy="14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7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 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56" y="1187531"/>
            <a:ext cx="6961222" cy="4629249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Our PE kit comprises of:</a:t>
            </a:r>
          </a:p>
          <a:p>
            <a:r>
              <a:rPr lang="en-GB" sz="2000" dirty="0"/>
              <a:t> A plain white T-shirt</a:t>
            </a:r>
          </a:p>
          <a:p>
            <a:r>
              <a:rPr lang="en-GB" sz="2000" dirty="0"/>
              <a:t>Plain black shorts or leggings</a:t>
            </a:r>
          </a:p>
          <a:p>
            <a:r>
              <a:rPr lang="en-GB" sz="2000" dirty="0"/>
              <a:t>Black pumps or black trainers</a:t>
            </a:r>
          </a:p>
          <a:p>
            <a:pPr marL="0" indent="0">
              <a:buNone/>
            </a:pPr>
            <a:r>
              <a:rPr lang="en-GB" sz="2000" dirty="0"/>
              <a:t>Pupils will come to school wearing kit on their PE day.  Staff will notify you when PE sessions begin.</a:t>
            </a:r>
            <a:endParaRPr lang="en-GB" dirty="0"/>
          </a:p>
        </p:txBody>
      </p:sp>
      <p:pic>
        <p:nvPicPr>
          <p:cNvPr id="4" name="Picture 14" descr="https://cdn11.bigcommerce.com/s-ar8r2bvw06/images/stencil/1200x1200/products/153/1104/a__92061.1591881516.png?c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171">
            <a:off x="5515909" y="1042384"/>
            <a:ext cx="1856595" cy="20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hrist Church PE Sh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608">
            <a:off x="2870390" y="4010606"/>
            <a:ext cx="1204157" cy="17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ack Jeggin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833">
            <a:off x="858460" y="4253690"/>
            <a:ext cx="1715340" cy="22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wynsors.com/media/catalog/product/cache/94842af5872d0c4b64376b846232abd6/0/7/0775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760">
            <a:off x="4308052" y="5422146"/>
            <a:ext cx="1608113" cy="7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49101">
            <a:off x="5771843" y="4092016"/>
            <a:ext cx="1641002" cy="16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3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In your pack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9552" y="1845566"/>
            <a:ext cx="6348413" cy="3881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pack of forms.  These should be returned to the office </a:t>
            </a:r>
            <a:r>
              <a:rPr lang="en-GB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GB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 week on transition day or by July 13</a:t>
            </a:r>
            <a:r>
              <a:rPr lang="en-GB" altLang="en-US" b="1" u="sng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very latest.</a:t>
            </a:r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can you bring your child’s birth certificate with you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readiness information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Early Learning goals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Transition Record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None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8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1650"/>
            <a:ext cx="14541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282">
            <a:off x="3898519" y="4172386"/>
            <a:ext cx="164465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284310"/>
            <a:ext cx="4378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2800" dirty="0">
                <a:latin typeface="+mj-lt"/>
              </a:rPr>
              <a:t>In your pack you will find: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4105" t="16121" r="16375" b="5068"/>
          <a:stretch/>
        </p:blipFill>
        <p:spPr>
          <a:xfrm rot="580488">
            <a:off x="5777811" y="2635891"/>
            <a:ext cx="2704678" cy="1724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93239">
            <a:off x="6028161" y="4169981"/>
            <a:ext cx="1859705" cy="2365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4020</TotalTime>
  <Words>526</Words>
  <Application>Microsoft Office PowerPoint</Application>
  <PresentationFormat>On-screen Show (4:3)</PresentationFormat>
  <Paragraphs>92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Trebuchet MS</vt:lpstr>
      <vt:lpstr>Wingdings 3</vt:lpstr>
      <vt:lpstr>Facet</vt:lpstr>
      <vt:lpstr>Welcome to Christ Church Primary School</vt:lpstr>
      <vt:lpstr>Foundation Stage</vt:lpstr>
      <vt:lpstr>The Curriculum</vt:lpstr>
      <vt:lpstr>Our Reception Classrooms</vt:lpstr>
      <vt:lpstr>Arriving at school and  Home- time Collection</vt:lpstr>
      <vt:lpstr>Snacks &amp; Lunch time</vt:lpstr>
      <vt:lpstr>Uniform</vt:lpstr>
      <vt:lpstr>PE Kit</vt:lpstr>
      <vt:lpstr>In your pack</vt:lpstr>
      <vt:lpstr>Transition event</vt:lpstr>
      <vt:lpstr>Transition event</vt:lpstr>
      <vt:lpstr>September </vt:lpstr>
      <vt:lpstr>Visit the classrooms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Mary’s R.C. Primary School</dc:title>
  <dc:creator>school</dc:creator>
  <cp:lastModifiedBy>Mrs Mason</cp:lastModifiedBy>
  <cp:revision>204</cp:revision>
  <cp:lastPrinted>2019-05-08T13:55:14Z</cp:lastPrinted>
  <dcterms:created xsi:type="dcterms:W3CDTF">2003-02-13T19:43:18Z</dcterms:created>
  <dcterms:modified xsi:type="dcterms:W3CDTF">2023-06-28T14:29:35Z</dcterms:modified>
</cp:coreProperties>
</file>